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74" r:id="rId2"/>
    <p:sldId id="278" r:id="rId3"/>
    <p:sldId id="279" r:id="rId4"/>
    <p:sldId id="280" r:id="rId5"/>
    <p:sldId id="315" r:id="rId6"/>
    <p:sldId id="317" r:id="rId7"/>
    <p:sldId id="281" r:id="rId8"/>
    <p:sldId id="292" r:id="rId9"/>
    <p:sldId id="293" r:id="rId10"/>
    <p:sldId id="286" r:id="rId11"/>
    <p:sldId id="294" r:id="rId12"/>
    <p:sldId id="295" r:id="rId13"/>
    <p:sldId id="287" r:id="rId14"/>
    <p:sldId id="296" r:id="rId15"/>
    <p:sldId id="288" r:id="rId16"/>
    <p:sldId id="291" r:id="rId17"/>
    <p:sldId id="284" r:id="rId18"/>
    <p:sldId id="283" r:id="rId19"/>
    <p:sldId id="297" r:id="rId20"/>
    <p:sldId id="298" r:id="rId21"/>
    <p:sldId id="299" r:id="rId22"/>
    <p:sldId id="300" r:id="rId23"/>
    <p:sldId id="306" r:id="rId24"/>
    <p:sldId id="301" r:id="rId25"/>
    <p:sldId id="307" r:id="rId26"/>
    <p:sldId id="308" r:id="rId27"/>
    <p:sldId id="302" r:id="rId28"/>
    <p:sldId id="309" r:id="rId29"/>
    <p:sldId id="310" r:id="rId30"/>
    <p:sldId id="311" r:id="rId31"/>
    <p:sldId id="312" r:id="rId32"/>
    <p:sldId id="313" r:id="rId33"/>
    <p:sldId id="318" r:id="rId34"/>
    <p:sldId id="316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272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0A294C"/>
    <a:srgbClr val="142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 autoAdjust="0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59A05-12C6-401A-9E35-5368D79DD77D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AD38-C801-474D-A39E-7F7A7DBB94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26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129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35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625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057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42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998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056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21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165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40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940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586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47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3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049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27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225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68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298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094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96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39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185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244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140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559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74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077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26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874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17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7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389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912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4848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441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60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67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85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64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5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FAD38-C801-474D-A39E-7F7A7DBB94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4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B931F-702D-1740-92B8-7BA50147B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434" y="1733826"/>
            <a:ext cx="9829800" cy="2387600"/>
          </a:xfrm>
        </p:spPr>
        <p:txBody>
          <a:bodyPr anchor="b"/>
          <a:lstStyle>
            <a:lvl1pPr algn="l">
              <a:lnSpc>
                <a:spcPct val="100000"/>
              </a:lnSpc>
              <a:defRPr sz="6000" b="1" i="0">
                <a:solidFill>
                  <a:srgbClr val="FF6D00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AAF140-2078-F548-96CF-F83CFEB3C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434" y="4282316"/>
            <a:ext cx="9829800" cy="1441174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72C627-6D38-894D-A291-B55125A4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9208" y="6126369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+mn-lt"/>
              </a:defRPr>
            </a:lvl1pPr>
          </a:lstStyle>
          <a:p>
            <a:r>
              <a:rPr kumimoji="1" lang="en-US" altLang="zh-TW" dirty="0">
                <a:solidFill>
                  <a:schemeClr val="bg1"/>
                </a:solidFill>
              </a:rPr>
              <a:t>Copyright © 2021, E-Elements Technology Co., LTD.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E5342B65-94D5-4AB5-9984-F0E3FCB9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086" y="624253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  <p:sp>
        <p:nvSpPr>
          <p:cNvPr id="6" name="頁尾版面配置區 4">
            <a:extLst>
              <a:ext uri="{FF2B5EF4-FFF2-40B4-BE49-F238E27FC236}">
                <a16:creationId xmlns:a16="http://schemas.microsoft.com/office/drawing/2014/main" id="{2A3AD39A-D148-4F63-81E6-902E26548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286" y="62425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en-US" altLang="zh-TW" dirty="0"/>
              <a:t>Copyright © 2021, E-Elements Technology Co., LTD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313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8FC7D-007E-E34F-8C22-5BA19CC2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9" y="457200"/>
            <a:ext cx="3824977" cy="1600200"/>
          </a:xfrm>
        </p:spPr>
        <p:txBody>
          <a:bodyPr anchor="b"/>
          <a:lstStyle>
            <a:lvl1pPr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EEE0C7-BEA9-1F4A-8621-EB10DDAC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微軟正黑體" panose="020B0604030504040204" pitchFamily="34" charset="-120"/>
              </a:defRPr>
            </a:lvl1pPr>
            <a:lvl2pPr>
              <a:defRPr sz="2800" b="0" i="0">
                <a:latin typeface="微軟正黑體" panose="020B0604030504040204" pitchFamily="34" charset="-120"/>
              </a:defRPr>
            </a:lvl2pPr>
            <a:lvl3pPr>
              <a:defRPr sz="2400" b="0" i="0">
                <a:latin typeface="微軟正黑體" panose="020B0604030504040204" pitchFamily="34" charset="-120"/>
              </a:defRPr>
            </a:lvl3pPr>
            <a:lvl4pPr>
              <a:defRPr sz="2000" b="0" i="0">
                <a:latin typeface="微軟正黑體" panose="020B0604030504040204" pitchFamily="34" charset="-120"/>
              </a:defRPr>
            </a:lvl4pPr>
            <a:lvl5pPr>
              <a:defRPr sz="2000" b="0" i="0">
                <a:latin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B15C0C-A078-7542-98E2-084ADF07F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49" y="2057400"/>
            <a:ext cx="3824977" cy="38115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81485D-BE03-4D7F-8D10-13D1C015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086" y="617627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42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輔助字幕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4D5094-83B1-D542-A52A-264289E5A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358ECA1-7DAF-406D-9E9B-E4C02627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9" y="457200"/>
            <a:ext cx="3824977" cy="1600200"/>
          </a:xfrm>
        </p:spPr>
        <p:txBody>
          <a:bodyPr anchor="b"/>
          <a:lstStyle>
            <a:lvl1pPr>
              <a:defRPr sz="3200" b="1" i="0">
                <a:solidFill>
                  <a:schemeClr val="bg1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26209A3C-F45F-45F6-9F31-CD9CBF516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49" y="2057400"/>
            <a:ext cx="3824977" cy="381158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987234F0-423C-4A9C-B3F8-3D7FB8EE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086" y="617627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7829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CF6438-1C5B-1A4E-A25A-399A93C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365125"/>
            <a:ext cx="11290852" cy="1325563"/>
          </a:xfrm>
        </p:spPr>
        <p:txBody>
          <a:bodyPr/>
          <a:lstStyle>
            <a:lvl1pPr>
              <a:defRPr b="1" i="0"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AC8736-5C53-ED4F-9049-C30A92A41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7322" y="1690688"/>
            <a:ext cx="11290852" cy="4486275"/>
          </a:xfrm>
        </p:spPr>
        <p:txBody>
          <a:bodyPr vert="eaVert"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89BC9B3D-0F9C-4BD7-9953-62BEEA46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086" y="617627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9467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DEBB46-857F-FB4B-AF28-F9F525287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636103"/>
            <a:ext cx="2628900" cy="5540859"/>
          </a:xfrm>
        </p:spPr>
        <p:txBody>
          <a:bodyPr vert="eaVert"/>
          <a:lstStyle>
            <a:lvl1pPr>
              <a:defRPr b="1" i="0"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7D0CF6-18CB-0C4C-B554-610C8FAA0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36103"/>
            <a:ext cx="7734300" cy="5540860"/>
          </a:xfrm>
        </p:spPr>
        <p:txBody>
          <a:bodyPr vert="eaVert"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CAA713C6-4902-4163-A2CB-8414A29B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2579" y="617627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16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F8C9B71-FEB0-4E96-87E7-267690BA7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6556" y="1041400"/>
            <a:ext cx="6599582" cy="2387600"/>
          </a:xfrm>
        </p:spPr>
        <p:txBody>
          <a:bodyPr anchor="b"/>
          <a:lstStyle>
            <a:lvl1pPr algn="r">
              <a:lnSpc>
                <a:spcPct val="100000"/>
              </a:lnSpc>
              <a:defRPr sz="6000" b="1" i="0">
                <a:solidFill>
                  <a:srgbClr val="FF6D00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BC829EA9-75D7-415D-9FAD-453BEB1E3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556" y="3589890"/>
            <a:ext cx="6599582" cy="1441174"/>
          </a:xfrm>
        </p:spPr>
        <p:txBody>
          <a:bodyPr>
            <a:normAutofit/>
          </a:bodyPr>
          <a:lstStyle>
            <a:lvl1pPr marL="0" indent="0" algn="r">
              <a:buNone/>
              <a:defRPr sz="3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0897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08F915-22DE-4EB0-9A40-E45E7FA24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70" y="1733826"/>
            <a:ext cx="9829800" cy="2387600"/>
          </a:xfrm>
        </p:spPr>
        <p:txBody>
          <a:bodyPr anchor="b"/>
          <a:lstStyle>
            <a:lvl1pPr algn="l">
              <a:lnSpc>
                <a:spcPct val="100000"/>
              </a:lnSpc>
              <a:defRPr sz="6000" b="1" i="0">
                <a:solidFill>
                  <a:srgbClr val="FF6D00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3311FFC2-40D4-496C-934A-7055674CF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70" y="4282316"/>
            <a:ext cx="9829800" cy="1441174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13" name="頁尾版面配置區 4">
            <a:extLst>
              <a:ext uri="{FF2B5EF4-FFF2-40B4-BE49-F238E27FC236}">
                <a16:creationId xmlns:a16="http://schemas.microsoft.com/office/drawing/2014/main" id="{FA4FA014-79B0-443D-9506-E7960F1C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9208" y="6134031"/>
            <a:ext cx="4114800" cy="365125"/>
          </a:xfrm>
          <a:prstGeom prst="rect">
            <a:avLst/>
          </a:prstGeom>
        </p:spPr>
        <p:txBody>
          <a:bodyPr/>
          <a:lstStyle>
            <a:lvl1pPr algn="r">
              <a:defRPr b="0" i="0">
                <a:latin typeface="+mn-lt"/>
              </a:defRPr>
            </a:lvl1pPr>
          </a:lstStyle>
          <a:p>
            <a:r>
              <a:rPr kumimoji="1" lang="en-US" altLang="zh-TW" dirty="0">
                <a:solidFill>
                  <a:schemeClr val="bg1"/>
                </a:solidFill>
              </a:rPr>
              <a:t>Copyright © 2021, E-Elements Technology Co., LTD.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8504618B-D99A-44FC-AAB6-0B6C844BD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70" y="1733826"/>
            <a:ext cx="9829800" cy="2387600"/>
          </a:xfrm>
        </p:spPr>
        <p:txBody>
          <a:bodyPr anchor="b"/>
          <a:lstStyle>
            <a:lvl1pPr algn="l">
              <a:lnSpc>
                <a:spcPct val="100000"/>
              </a:lnSpc>
              <a:defRPr sz="6000" b="1" i="0">
                <a:solidFill>
                  <a:srgbClr val="FF6D00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4ACD6FE5-C7E4-4F2C-8148-A30EA850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70" y="4282316"/>
            <a:ext cx="9829800" cy="1441174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424909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8048F-CC15-584E-9069-ED38B78D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49208" y="617378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n-lt"/>
              </a:defRPr>
            </a:lvl1pPr>
          </a:lstStyle>
          <a:p>
            <a:r>
              <a:rPr kumimoji="1" lang="en-US" altLang="zh-TW" dirty="0">
                <a:solidFill>
                  <a:schemeClr val="bg1"/>
                </a:solidFill>
              </a:rPr>
              <a:t>Copyright © 2021, E-Elements Technology Co., LTD.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1AEB038-DD36-4332-B0C0-A5582915E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670" y="847795"/>
            <a:ext cx="9829800" cy="2387600"/>
          </a:xfrm>
        </p:spPr>
        <p:txBody>
          <a:bodyPr anchor="b"/>
          <a:lstStyle>
            <a:lvl1pPr algn="l">
              <a:lnSpc>
                <a:spcPct val="100000"/>
              </a:lnSpc>
              <a:defRPr sz="6000" b="1" i="0">
                <a:solidFill>
                  <a:srgbClr val="FF6D00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B1DE389B-984D-48AF-BE10-67A7D016D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670" y="3273287"/>
            <a:ext cx="9829800" cy="698637"/>
          </a:xfrm>
        </p:spPr>
        <p:txBody>
          <a:bodyPr anchor="t">
            <a:normAutofit/>
          </a:bodyPr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1202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3B43D-C1A0-B54C-AD58-5ACCA81C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643C2-E6AD-1543-BFB6-1D824F04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B8F1B027-EE71-41B8-B05F-9FB09E616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286" y="62425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en-US" altLang="zh-TW"/>
              <a:t>Copyright © 2021, E-Elements Technology Co., LTD</a:t>
            </a:r>
            <a:endParaRPr kumimoji="1" lang="zh-TW" altLang="en-US" dirty="0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42FFF589-1688-4A9A-BAC3-1B213D692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8086" y="624253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443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5F9B29-6B4B-9E43-A50B-87BA36A0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874849"/>
            <a:ext cx="11425029" cy="940699"/>
          </a:xfrm>
        </p:spPr>
        <p:txBody>
          <a:bodyPr/>
          <a:lstStyle>
            <a:lvl1pPr>
              <a:defRPr b="1" i="0"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A7EB5-0BA8-474D-A346-9DEE3AC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070" y="1934817"/>
            <a:ext cx="5595730" cy="4242145"/>
          </a:xfrm>
        </p:spPr>
        <p:txBody>
          <a:bodyPr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BCB69C-9C61-A349-BCD8-4213B0E2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369" y="1934817"/>
            <a:ext cx="5595730" cy="4242145"/>
          </a:xfrm>
        </p:spPr>
        <p:txBody>
          <a:bodyPr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2545ACB0-659B-49A2-A5D2-2C30384C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8086" y="6189782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微軟正黑體" panose="020B0604030504040204" pitchFamily="34" charset="-120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232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0FF41-7FF1-F642-A9B5-0C4ED260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 i="0"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5CC5C1-DFD2-D94C-9BA3-892338B9B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>
                <a:latin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9F6934-5244-764C-A088-44A1CCC10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97397C-A028-F142-8F7F-D69131E02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3200" b="1" i="0">
                <a:latin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B4A32B-9336-A242-BEFA-B34229012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微軟正黑體" panose="020B0604030504040204" pitchFamily="34" charset="-120"/>
              </a:defRPr>
            </a:lvl1pPr>
            <a:lvl2pPr>
              <a:defRPr b="0" i="0">
                <a:latin typeface="微軟正黑體" panose="020B0604030504040204" pitchFamily="34" charset="-120"/>
              </a:defRPr>
            </a:lvl2pPr>
            <a:lvl3pPr>
              <a:defRPr b="0" i="0">
                <a:latin typeface="微軟正黑體" panose="020B0604030504040204" pitchFamily="34" charset="-120"/>
              </a:defRPr>
            </a:lvl3pPr>
            <a:lvl4pPr>
              <a:defRPr b="0" i="0">
                <a:latin typeface="微軟正黑體" panose="020B0604030504040204" pitchFamily="34" charset="-120"/>
              </a:defRPr>
            </a:lvl4pPr>
            <a:lvl5pPr>
              <a:defRPr b="0" i="0">
                <a:latin typeface="微軟正黑體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533ABD0A-2C14-4893-AB30-CBCBF62551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98086" y="624253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122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70E9A-EEE6-F645-9F88-DBFDFE3D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17854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5E97857-1246-A84D-A4C2-079047F7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16CD5A-E043-E349-8B3F-BADA3CF8A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  <a:endParaRPr kumimoji="1" lang="en-US" altLang="zh-TW" dirty="0"/>
          </a:p>
          <a:p>
            <a:pPr lvl="4"/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246BFC-07EA-0847-84EA-B5872ECF9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3286" y="624253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en-US" altLang="zh-TW" dirty="0"/>
              <a:t>Copyright © 2021, E-Elements Technology Co., LTD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C8D8EC-0661-C949-B2A8-A61506CC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8086" y="6242534"/>
            <a:ext cx="651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FC1E4192-9531-D947-B6E2-FE2604C1C6AC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64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rgbClr val="FF6D00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FF6D00"/>
        </a:buClr>
        <a:buFont typeface="Wingdings" panose="05000000000000000000" pitchFamily="2" charset="2"/>
        <a:buChar char="Ø"/>
        <a:defRPr sz="2800" b="0" i="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FF6D00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efae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hyperlink" Target="https://github.com/Xilinx/PYNQ-ZU" TargetMode="External"/><Relationship Id="rId4" Type="http://schemas.openxmlformats.org/officeDocument/2006/relationships/hyperlink" Target="https://www.e-elements.com.tw/products/fpga_system/xup_pynq/pynq-z2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75522BA-BAC0-45BF-8E08-D453BF72A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6200" y="1279144"/>
            <a:ext cx="7629938" cy="2387600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+mj-lt"/>
              </a:rPr>
              <a:t>Basic Development Flow ZYNQ</a:t>
            </a:r>
            <a:endParaRPr lang="zh-TW" altLang="en-US" sz="4000" dirty="0">
              <a:latin typeface="+mj-lt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E299EB3-14C2-4744-946E-07F921F18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556" y="3827634"/>
            <a:ext cx="6599582" cy="1441174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FF6D00"/>
                </a:solidFill>
                <a:latin typeface="+mn-lt"/>
              </a:rPr>
              <a:t>2024</a:t>
            </a:r>
            <a:endParaRPr lang="zh-TW" altLang="en-US" sz="2000" dirty="0">
              <a:solidFill>
                <a:srgbClr val="FF6D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4911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Import Source code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10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F89A-0142-9A5E-94FA-05CD4F651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155D2-366A-875F-C3C5-7A3F43DEE792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AA8C10-DA12-A2E6-0AD3-395A0A2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192" y="1690689"/>
            <a:ext cx="3053352" cy="1838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51EDA8-2AD2-D643-2B42-DC894E70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32" y="1690689"/>
            <a:ext cx="3655951" cy="3847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DF707-8BC4-477C-47AF-FB800994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944" y="1702951"/>
            <a:ext cx="4101687" cy="38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Import Source code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11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F89A-0142-9A5E-94FA-05CD4F651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155D2-366A-875F-C3C5-7A3F43DEE792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CF779-470A-70A6-C897-121AC476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74" y="1703152"/>
            <a:ext cx="3644110" cy="3835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C817B-5B91-1E2C-E7D6-85EA40929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859" y="1703152"/>
            <a:ext cx="4101473" cy="38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9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Solution Configuration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12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4155D2-366A-875F-C3C5-7A3F43DEE792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45A557-E2C6-CC09-03D7-492176EE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91" y="1979271"/>
            <a:ext cx="4281871" cy="3511565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9521389-1D42-ED29-5D9E-9C2466F4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4778" y="1629291"/>
            <a:ext cx="4178381" cy="390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6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Source Code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80E09-9CB3-D7E5-66F9-7AEF5AA310EC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13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4807EB-1C5B-B471-ABBF-CADC03C21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576" y="1702920"/>
            <a:ext cx="3109229" cy="12269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A4B67A-F036-1134-0A2B-F9C7B98F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485" y="1702920"/>
            <a:ext cx="3928895" cy="3280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D4B7B-D766-30B0-1728-A1BDBDEF6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97" y="1702920"/>
            <a:ext cx="3900696" cy="24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21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Run C Simulation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14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52FCBF-6595-A19B-85AB-5989E3FB288B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12AB3-8030-5516-BAD0-251908E3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610" y="1339786"/>
            <a:ext cx="3240092" cy="3541191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BC4D071-1737-EEB5-F233-919263826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6298" y="1339786"/>
            <a:ext cx="7613072" cy="4486275"/>
          </a:xfrm>
        </p:spPr>
      </p:pic>
    </p:spTree>
    <p:extLst>
      <p:ext uri="{BB962C8B-B14F-4D97-AF65-F5344CB8AC3E}">
        <p14:creationId xmlns:p14="http://schemas.microsoft.com/office/powerpoint/2010/main" val="202071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Run C Synthesis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15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F7DF0-8C59-953A-2C23-F589112811F2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AC7BC-1AC4-BE8D-017A-B05A6EA94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348" y="1557739"/>
            <a:ext cx="3779848" cy="302540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34A89-3EC9-F632-578A-CAF656AF7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40" y="1557739"/>
            <a:ext cx="6873352" cy="405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5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Export RTL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16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0C3ED5-E1F6-7922-1691-430ED5F99D4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EBE0BD-EC78-6B77-4003-CE173113C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8938" y="1500214"/>
            <a:ext cx="3382438" cy="342131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1D6E5-DAC8-F2B6-A3D7-6161556E0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74" y="1500214"/>
            <a:ext cx="7068588" cy="41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9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IP</a:t>
            </a:r>
            <a:r>
              <a:rPr lang="zh-TW" altLang="en-US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Information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A177AC2-A72C-4B10-B224-9851FE9F0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008"/>
            <a:ext cx="10515600" cy="5101931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TW" sz="2400" dirty="0">
                <a:latin typeface="+mn-lt"/>
              </a:rPr>
              <a:t>Check memory map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+mn-lt"/>
              </a:rPr>
              <a:t>	the memory map file is in the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i="1" dirty="0">
                <a:latin typeface="+mn-lt"/>
              </a:rPr>
              <a:t>	</a:t>
            </a:r>
            <a:r>
              <a:rPr lang="en-US" altLang="zh-TW" sz="2000" i="1" dirty="0">
                <a:latin typeface="+mn-lt"/>
              </a:rPr>
              <a:t>/path-to-solution1/</a:t>
            </a:r>
            <a:r>
              <a:rPr lang="en-US" altLang="zh-TW" sz="2000" i="1" dirty="0" err="1">
                <a:latin typeface="+mn-lt"/>
              </a:rPr>
              <a:t>impl</a:t>
            </a:r>
            <a:r>
              <a:rPr lang="en-US" altLang="zh-TW" sz="2000" i="1" dirty="0">
                <a:latin typeface="+mn-lt"/>
              </a:rPr>
              <a:t>/</a:t>
            </a:r>
            <a:r>
              <a:rPr lang="en-US" altLang="zh-TW" sz="2000" i="1" dirty="0" err="1">
                <a:latin typeface="+mn-lt"/>
              </a:rPr>
              <a:t>ip</a:t>
            </a:r>
            <a:r>
              <a:rPr lang="en-US" altLang="zh-TW" sz="2000" i="1" dirty="0">
                <a:latin typeface="+mn-lt"/>
              </a:rPr>
              <a:t>/drivers/testloop_v1_0/</a:t>
            </a:r>
            <a:r>
              <a:rPr lang="en-US" altLang="zh-TW" sz="2000" i="1" dirty="0" err="1">
                <a:latin typeface="+mn-lt"/>
              </a:rPr>
              <a:t>src</a:t>
            </a:r>
            <a:r>
              <a:rPr lang="en-US" altLang="zh-TW" sz="2000" i="1" dirty="0">
                <a:latin typeface="+mn-lt"/>
              </a:rPr>
              <a:t>/</a:t>
            </a:r>
            <a:r>
              <a:rPr lang="en-US" altLang="zh-TW" sz="2000" i="1" dirty="0" err="1">
                <a:latin typeface="+mn-lt"/>
              </a:rPr>
              <a:t>xtestloop_hw.h</a:t>
            </a:r>
            <a:endParaRPr lang="en-US" altLang="zh-TW" sz="2000" i="1" dirty="0"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17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23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IP</a:t>
            </a:r>
            <a:r>
              <a:rPr lang="zh-TW" altLang="en-US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Information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A177AC2-A72C-4B10-B224-9851FE9F0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008"/>
            <a:ext cx="10515600" cy="5101931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TW" sz="2400" dirty="0">
                <a:latin typeface="+mn-lt"/>
              </a:rPr>
              <a:t>Check memory map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+mn-lt"/>
              </a:rPr>
              <a:t>	the memory map file is in the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i="1" dirty="0">
                <a:latin typeface="+mn-lt"/>
              </a:rPr>
              <a:t>	</a:t>
            </a:r>
            <a:r>
              <a:rPr lang="en-US" altLang="zh-TW" sz="2000" i="1" dirty="0">
                <a:latin typeface="+mn-lt"/>
              </a:rPr>
              <a:t>/path-to-solution1/</a:t>
            </a:r>
            <a:r>
              <a:rPr lang="en-US" altLang="zh-TW" sz="2000" i="1" dirty="0" err="1">
                <a:latin typeface="+mn-lt"/>
              </a:rPr>
              <a:t>impl</a:t>
            </a:r>
            <a:r>
              <a:rPr lang="en-US" altLang="zh-TW" sz="2000" i="1" dirty="0">
                <a:latin typeface="+mn-lt"/>
              </a:rPr>
              <a:t>/</a:t>
            </a:r>
            <a:r>
              <a:rPr lang="en-US" altLang="zh-TW" sz="2000" i="1" dirty="0" err="1">
                <a:latin typeface="+mn-lt"/>
              </a:rPr>
              <a:t>ip</a:t>
            </a:r>
            <a:r>
              <a:rPr lang="en-US" altLang="zh-TW" sz="2000" i="1" dirty="0">
                <a:latin typeface="+mn-lt"/>
              </a:rPr>
              <a:t>/drivers/testloop_v1_0/</a:t>
            </a:r>
            <a:r>
              <a:rPr lang="en-US" altLang="zh-TW" sz="2000" i="1" dirty="0" err="1">
                <a:latin typeface="+mn-lt"/>
              </a:rPr>
              <a:t>src</a:t>
            </a:r>
            <a:r>
              <a:rPr lang="en-US" altLang="zh-TW" sz="2000" i="1" dirty="0">
                <a:latin typeface="+mn-lt"/>
              </a:rPr>
              <a:t>/</a:t>
            </a:r>
            <a:r>
              <a:rPr lang="en-US" altLang="zh-TW" sz="2000" i="1" dirty="0" err="1">
                <a:latin typeface="+mn-lt"/>
              </a:rPr>
              <a:t>xtestloop_hw.h</a:t>
            </a:r>
            <a:endParaRPr lang="en-US" altLang="zh-TW" sz="2000" i="1" dirty="0"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18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D97D84-8C1B-A131-61CC-9F132815AA04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EF9AA9-759C-5991-B51A-4C045B1B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480" y="1567570"/>
            <a:ext cx="6839988" cy="40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31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solidFill>
                  <a:schemeClr val="tx1"/>
                </a:solidFill>
                <a:latin typeface="+mn-lt"/>
              </a:rPr>
              <a:t>Vivado</a:t>
            </a:r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 Design Suite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19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95E75BF-87BC-A500-D423-257BC2CE6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69" y="1422198"/>
            <a:ext cx="6931662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8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tx1"/>
                </a:solidFill>
                <a:latin typeface="+mn-lt"/>
              </a:rPr>
              <a:t>Agenda</a:t>
            </a:r>
            <a:endParaRPr kumimoji="1" lang="zh-TW" altLang="en-US" sz="3200" dirty="0">
              <a:solidFill>
                <a:schemeClr val="tx1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A177AC2-A72C-4B10-B224-9851FE9F0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208"/>
            <a:ext cx="10515600" cy="464473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n-lt"/>
              </a:rPr>
              <a:t>Introduce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n-lt"/>
              </a:rPr>
              <a:t>Lab1 – For Loop Acceleration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n-lt"/>
              </a:rPr>
              <a:t>Lab2 </a:t>
            </a:r>
            <a:r>
              <a:rPr lang="en-US" altLang="zh-TW" sz="2000">
                <a:latin typeface="+mn-lt"/>
              </a:rPr>
              <a:t>– GPIO </a:t>
            </a:r>
            <a:r>
              <a:rPr lang="en-US" altLang="zh-TW" sz="2000" dirty="0">
                <a:latin typeface="+mn-lt"/>
              </a:rPr>
              <a:t>Led Control</a:t>
            </a:r>
            <a:endParaRPr lang="zh-TW" altLang="en-US" sz="2000" dirty="0"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24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20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A1EB202-B1CC-B4D9-AF19-497536284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6761" y="1339786"/>
            <a:ext cx="8338478" cy="4486275"/>
          </a:xfrm>
        </p:spPr>
      </p:pic>
    </p:spTree>
    <p:extLst>
      <p:ext uri="{BB962C8B-B14F-4D97-AF65-F5344CB8AC3E}">
        <p14:creationId xmlns:p14="http://schemas.microsoft.com/office/powerpoint/2010/main" val="4275537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21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66B4C-FE10-AA52-E554-F18BDDB5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608" y="1886044"/>
            <a:ext cx="5183519" cy="3298603"/>
          </a:xfr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41D1D825-9862-F0E9-11D0-BA82ECB7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627" y="1886044"/>
            <a:ext cx="5183520" cy="32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2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Import Custom IP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22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9F2FE-E10C-0F8E-7D24-893261DFA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858" y="1567529"/>
            <a:ext cx="6919697" cy="372294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AC3168-756D-7A14-2B5F-9AA067F4F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440" y="1567529"/>
            <a:ext cx="4200241" cy="3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3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Block Design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23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40B0B5-248D-CB87-1A4C-26AE6E9A1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5235" y="1339786"/>
            <a:ext cx="8338478" cy="4486275"/>
          </a:xfrm>
        </p:spPr>
      </p:pic>
    </p:spTree>
    <p:extLst>
      <p:ext uri="{BB962C8B-B14F-4D97-AF65-F5344CB8AC3E}">
        <p14:creationId xmlns:p14="http://schemas.microsoft.com/office/powerpoint/2010/main" val="778653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Add IP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24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6CCBB7-D17C-5A7B-620E-90B65F738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5235" y="1339786"/>
            <a:ext cx="8338478" cy="4486275"/>
          </a:xfrm>
        </p:spPr>
      </p:pic>
    </p:spTree>
    <p:extLst>
      <p:ext uri="{BB962C8B-B14F-4D97-AF65-F5344CB8AC3E}">
        <p14:creationId xmlns:p14="http://schemas.microsoft.com/office/powerpoint/2010/main" val="1161023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Connect/Validation IP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25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B57EDD-49E2-9EB1-BA16-20EB4488F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591" y="1339786"/>
            <a:ext cx="8536817" cy="4486275"/>
          </a:xfrm>
        </p:spPr>
      </p:pic>
    </p:spTree>
    <p:extLst>
      <p:ext uri="{BB962C8B-B14F-4D97-AF65-F5344CB8AC3E}">
        <p14:creationId xmlns:p14="http://schemas.microsoft.com/office/powerpoint/2010/main" val="46446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HDL Wrapper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26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8E61F3-302C-DA09-FC36-DF6F6F3F5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5235" y="1339786"/>
            <a:ext cx="8338478" cy="4486275"/>
          </a:xfrm>
        </p:spPr>
      </p:pic>
    </p:spTree>
    <p:extLst>
      <p:ext uri="{BB962C8B-B14F-4D97-AF65-F5344CB8AC3E}">
        <p14:creationId xmlns:p14="http://schemas.microsoft.com/office/powerpoint/2010/main" val="2202862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Generate Bitstream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27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41A441-AB4F-309E-FBE4-16B4425D0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6761" y="1339786"/>
            <a:ext cx="8338478" cy="4486275"/>
          </a:xfrm>
        </p:spPr>
      </p:pic>
    </p:spTree>
    <p:extLst>
      <p:ext uri="{BB962C8B-B14F-4D97-AF65-F5344CB8AC3E}">
        <p14:creationId xmlns:p14="http://schemas.microsoft.com/office/powerpoint/2010/main" val="388628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Jupyter </a:t>
            </a:r>
            <a:r>
              <a:rPr lang="en-US" altLang="zh-TW" sz="3200" dirty="0" err="1">
                <a:solidFill>
                  <a:schemeClr val="tx1"/>
                </a:solidFill>
                <a:latin typeface="+mn-lt"/>
              </a:rPr>
              <a:t>NoteBook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28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C1E72A-5322-6D62-636D-D8728DE3F6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804988"/>
            <a:ext cx="4533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Burn the boot SD card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29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F98B7D-03DC-241E-51F9-CADB220F7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896" y="1339786"/>
            <a:ext cx="9455156" cy="4486275"/>
          </a:xfrm>
        </p:spPr>
      </p:pic>
    </p:spTree>
    <p:extLst>
      <p:ext uri="{BB962C8B-B14F-4D97-AF65-F5344CB8AC3E}">
        <p14:creationId xmlns:p14="http://schemas.microsoft.com/office/powerpoint/2010/main" val="323637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Introduce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A177AC2-A72C-4B10-B224-9851FE9F0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008"/>
            <a:ext cx="10515600" cy="5101931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dirty="0">
                <a:solidFill>
                  <a:srgbClr val="171C2D"/>
                </a:solidFill>
                <a:latin typeface="+mn-lt"/>
              </a:rPr>
              <a:t>Acceleration Flow</a:t>
            </a:r>
          </a:p>
          <a:p>
            <a:pPr lvl="1">
              <a:lnSpc>
                <a:spcPct val="140000"/>
              </a:lnSpc>
            </a:pPr>
            <a:r>
              <a:rPr lang="en-US" dirty="0">
                <a:solidFill>
                  <a:srgbClr val="171C2D"/>
                </a:solidFill>
                <a:latin typeface="+mn-lt"/>
              </a:rPr>
              <a:t>S</a:t>
            </a:r>
            <a:r>
              <a:rPr lang="en-US" b="0" i="0" dirty="0">
                <a:solidFill>
                  <a:srgbClr val="171C2D"/>
                </a:solidFill>
                <a:effectLst/>
                <a:latin typeface="+mn-lt"/>
              </a:rPr>
              <a:t>ynthesize a C/C++ function into RTL with the Vitis HLS</a:t>
            </a:r>
            <a:endParaRPr lang="en-US" altLang="zh-TW" dirty="0">
              <a:latin typeface="+mn-lt"/>
            </a:endParaRPr>
          </a:p>
          <a:p>
            <a:pPr lvl="1">
              <a:lnSpc>
                <a:spcPct val="140000"/>
              </a:lnSpc>
            </a:pPr>
            <a:r>
              <a:rPr lang="en-US" altLang="zh-TW" dirty="0">
                <a:latin typeface="+mn-lt"/>
              </a:rPr>
              <a:t>Integrate IP with the </a:t>
            </a:r>
            <a:r>
              <a:rPr lang="en-US" altLang="zh-TW" dirty="0" err="1">
                <a:latin typeface="+mn-lt"/>
              </a:rPr>
              <a:t>Vivado</a:t>
            </a:r>
            <a:r>
              <a:rPr lang="en-US" altLang="zh-TW" dirty="0">
                <a:latin typeface="+mn-lt"/>
              </a:rPr>
              <a:t> Design Suite</a:t>
            </a:r>
          </a:p>
          <a:p>
            <a:pPr lvl="1">
              <a:lnSpc>
                <a:spcPct val="140000"/>
              </a:lnSpc>
            </a:pPr>
            <a:r>
              <a:rPr lang="en-US" altLang="zh-TW" dirty="0">
                <a:latin typeface="+mn-lt"/>
              </a:rPr>
              <a:t>Test with the Jupyter Notebook</a:t>
            </a: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221BC79-F439-AF52-0028-DE2509F4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69" y="4123839"/>
            <a:ext cx="9486062" cy="15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350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Setup Development Board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30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https://xilinx.github.io/PYNQ-ZU/getting_started.html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27F6D0-477B-FC11-2CB7-BC55D5C8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605" y="1271247"/>
            <a:ext cx="8801738" cy="4176242"/>
          </a:xfrm>
        </p:spPr>
      </p:pic>
    </p:spTree>
    <p:extLst>
      <p:ext uri="{BB962C8B-B14F-4D97-AF65-F5344CB8AC3E}">
        <p14:creationId xmlns:p14="http://schemas.microsoft.com/office/powerpoint/2010/main" val="150199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Import </a:t>
            </a:r>
            <a:r>
              <a:rPr lang="en-US" altLang="zh-TW" sz="3200" dirty="0" err="1">
                <a:solidFill>
                  <a:schemeClr val="tx1"/>
                </a:solidFill>
                <a:latin typeface="+mn-lt"/>
              </a:rPr>
              <a:t>hwh</a:t>
            </a:r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, bit, test code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31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DE4EB6-BF5C-E0E7-3173-04F8BEC9D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8422" y="1339786"/>
            <a:ext cx="9455156" cy="4486275"/>
          </a:xfrm>
        </p:spPr>
      </p:pic>
    </p:spTree>
    <p:extLst>
      <p:ext uri="{BB962C8B-B14F-4D97-AF65-F5344CB8AC3E}">
        <p14:creationId xmlns:p14="http://schemas.microsoft.com/office/powerpoint/2010/main" val="2704074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Run the design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32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353332-D0E3-EB55-FE6F-C35477B16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896" y="1339786"/>
            <a:ext cx="9455156" cy="4486275"/>
          </a:xfrm>
        </p:spPr>
      </p:pic>
    </p:spTree>
    <p:extLst>
      <p:ext uri="{BB962C8B-B14F-4D97-AF65-F5344CB8AC3E}">
        <p14:creationId xmlns:p14="http://schemas.microsoft.com/office/powerpoint/2010/main" val="4006272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Lab2 </a:t>
            </a:r>
            <a:r>
              <a:rPr lang="en-US" altLang="zh-TW" sz="3200">
                <a:solidFill>
                  <a:schemeClr val="tx1"/>
                </a:solidFill>
                <a:latin typeface="+mn-lt"/>
              </a:rPr>
              <a:t>– GPIO </a:t>
            </a:r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led control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33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AEF69B-964B-0E83-8602-42CE74CFD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511" y="2125599"/>
            <a:ext cx="70199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59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solidFill>
                  <a:schemeClr val="tx1"/>
                </a:solidFill>
                <a:latin typeface="+mn-lt"/>
              </a:rPr>
              <a:t>Vivado</a:t>
            </a:r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 Design Suite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34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8250C7-3888-ED5A-C72B-30A97E2BC0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1495425"/>
            <a:ext cx="85058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31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AXI GPIO (2.0)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35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832DF3-99D4-1431-33EC-6C97594D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359" y="1728639"/>
            <a:ext cx="4689528" cy="374080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4EF98D-16A4-559E-D075-4F8A0324E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75" y="1728640"/>
            <a:ext cx="4689527" cy="37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Connect/Validation IP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36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79DCA4-F93A-BDE6-92EC-C09594161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7033" y="1571069"/>
            <a:ext cx="8237934" cy="4023709"/>
          </a:xfrm>
        </p:spPr>
      </p:pic>
    </p:spTree>
    <p:extLst>
      <p:ext uri="{BB962C8B-B14F-4D97-AF65-F5344CB8AC3E}">
        <p14:creationId xmlns:p14="http://schemas.microsoft.com/office/powerpoint/2010/main" val="361466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Export Hardware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37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7AEB58-6E85-993D-5B90-335621752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025" y="1576673"/>
            <a:ext cx="6885705" cy="370465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905855-1EFF-F7E1-06C8-DAD27A8D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28" y="1901822"/>
            <a:ext cx="4005336" cy="3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9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Xilinx Vitis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38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B481AB-D794-A6AB-690A-0FA7FCDCC6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1428750"/>
            <a:ext cx="84867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52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Workspace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39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AD5D4-5E2B-57D8-E8BA-BBAFB4FE6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2484" y="2161671"/>
            <a:ext cx="5303980" cy="2842506"/>
          </a:xfrm>
        </p:spPr>
      </p:pic>
    </p:spTree>
    <p:extLst>
      <p:ext uri="{BB962C8B-B14F-4D97-AF65-F5344CB8AC3E}">
        <p14:creationId xmlns:p14="http://schemas.microsoft.com/office/powerpoint/2010/main" val="279673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System Setup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A177AC2-A72C-4B10-B224-9851FE9F0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008"/>
            <a:ext cx="10515600" cy="510193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altLang="zh-TW" dirty="0">
                <a:latin typeface="+mn-lt"/>
              </a:rPr>
              <a:t>Software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 err="1">
                <a:latin typeface="+mn-lt"/>
              </a:rPr>
              <a:t>Vivado</a:t>
            </a:r>
            <a:r>
              <a:rPr lang="en-US" altLang="zh-TW" dirty="0">
                <a:latin typeface="+mn-lt"/>
              </a:rPr>
              <a:t> 2023.1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latin typeface="+mn-lt"/>
              </a:rPr>
              <a:t>Vitis HLS 2023.1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latin typeface="+mn-lt"/>
              </a:rPr>
              <a:t>Lab source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latin typeface="+mn-lt"/>
                <a:hlinkClick r:id="rId3"/>
              </a:rPr>
              <a:t>https://github.com/eefae</a:t>
            </a:r>
            <a:endParaRPr lang="en-US" altLang="zh-TW" dirty="0">
              <a:latin typeface="+mn-lt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altLang="zh-TW" dirty="0">
                <a:latin typeface="+mn-lt"/>
              </a:rPr>
              <a:t>Hardware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latin typeface="+mn-lt"/>
              </a:rPr>
              <a:t>PYNQ-ZU 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latin typeface="+mn-lt"/>
                <a:hlinkClick r:id="rId4"/>
              </a:rPr>
              <a:t>https://www.e-elements.com.tw/products/fpga_system/xup_pynq/pynq-z2/</a:t>
            </a:r>
            <a:endParaRPr lang="en-US" altLang="zh-TW" dirty="0">
              <a:latin typeface="+mn-lt"/>
            </a:endParaRP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zh-TW" dirty="0">
                <a:latin typeface="+mn-lt"/>
                <a:hlinkClick r:id="rId5"/>
              </a:rPr>
              <a:t>https://github.com/Xilinx/PYNQ-ZU</a:t>
            </a:r>
            <a:endParaRPr lang="en-US" altLang="zh-TW" dirty="0"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4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C52FB9-3B48-94C3-0479-89C28349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36" y="2994891"/>
            <a:ext cx="1087581" cy="108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249960-C899-BAC1-8329-F730E202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11" y="4470312"/>
            <a:ext cx="1087581" cy="108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2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Platform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40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08DC48-5CC2-D4D7-AB1D-29EE60A83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002" y="1606058"/>
            <a:ext cx="6825316" cy="402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5B2B9-1348-E076-3346-9E10027E4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307" y="1822287"/>
            <a:ext cx="4431792" cy="38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5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Application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41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0DB6D1C0-AEBF-C600-8535-DE819FD66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5376" y="1088137"/>
            <a:ext cx="8741248" cy="5151093"/>
          </a:xfrm>
        </p:spPr>
      </p:pic>
    </p:spTree>
    <p:extLst>
      <p:ext uri="{BB962C8B-B14F-4D97-AF65-F5344CB8AC3E}">
        <p14:creationId xmlns:p14="http://schemas.microsoft.com/office/powerpoint/2010/main" val="787241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Application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42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6671-6CE2-364B-1F81-7ACFE6F2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8" y="1200734"/>
            <a:ext cx="2892552" cy="2350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A78167-0BB6-8B29-3670-871FE9DED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551" y="1232169"/>
            <a:ext cx="2892552" cy="2350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DD8DE7-642A-793E-0CAF-6E3715D6B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97" y="1200734"/>
            <a:ext cx="2892552" cy="2350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90F35-2B0D-D0AF-9951-EF666C2DE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897" y="3645796"/>
            <a:ext cx="2892552" cy="2350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F355E-CFB4-3BD6-5C36-AA4C33824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198" y="3645796"/>
            <a:ext cx="2892552" cy="2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4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Build All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43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AD36F3C-4A7D-00AF-50C3-E4333FEAF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7938" y="1339786"/>
            <a:ext cx="7613072" cy="4486275"/>
          </a:xfrm>
        </p:spPr>
      </p:pic>
    </p:spTree>
    <p:extLst>
      <p:ext uri="{BB962C8B-B14F-4D97-AF65-F5344CB8AC3E}">
        <p14:creationId xmlns:p14="http://schemas.microsoft.com/office/powerpoint/2010/main" val="3142684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Run the Demo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44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22EF39-8F11-2541-D7FB-B92B02F0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9464" y="1339786"/>
            <a:ext cx="7613072" cy="4486275"/>
          </a:xfrm>
        </p:spPr>
      </p:pic>
    </p:spTree>
    <p:extLst>
      <p:ext uri="{BB962C8B-B14F-4D97-AF65-F5344CB8AC3E}">
        <p14:creationId xmlns:p14="http://schemas.microsoft.com/office/powerpoint/2010/main" val="93992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4A94A051-0313-4034-B8E8-5BD98C5A2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1265" y="2393281"/>
            <a:ext cx="2443409" cy="1243263"/>
          </a:xfrm>
        </p:spPr>
        <p:txBody>
          <a:bodyPr anchor="ctr">
            <a:noAutofit/>
          </a:bodyPr>
          <a:lstStyle/>
          <a:p>
            <a:pPr algn="l"/>
            <a:r>
              <a:rPr kumimoji="1" lang="zh-TW" altLang="en-US" sz="4200" dirty="0">
                <a:solidFill>
                  <a:schemeClr val="tx1"/>
                </a:solidFill>
                <a:ea typeface="微軟正黑體" panose="020B0604030504040204" pitchFamily="34" charset="-120"/>
              </a:rPr>
              <a:t>聯絡我們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C7B02806-B202-4F8D-A0FF-0620A606D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258" y="1629275"/>
            <a:ext cx="2781043" cy="3300663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>
                <a:ea typeface="微軟正黑體" panose="020B0604030504040204" pitchFamily="34" charset="-120"/>
              </a:rPr>
              <a:t>一元素科技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algn="l">
              <a:lnSpc>
                <a:spcPct val="100000"/>
              </a:lnSpc>
            </a:pPr>
            <a:r>
              <a:rPr lang="zh-TW" altLang="zh-TW" sz="1800" dirty="0"/>
              <a:t>sales@e-elements.com </a:t>
            </a:r>
            <a:endParaRPr lang="en-US" altLang="zh-TW" sz="1800" dirty="0"/>
          </a:p>
          <a:p>
            <a:pPr algn="l">
              <a:lnSpc>
                <a:spcPct val="100000"/>
              </a:lnSpc>
            </a:pPr>
            <a:r>
              <a:rPr lang="zh-TW" altLang="zh-TW" sz="1800" dirty="0"/>
              <a:t>e-elements.com</a:t>
            </a:r>
            <a:endParaRPr lang="en-US" altLang="zh-TW" sz="18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D2B3312C-61C0-4AAB-B834-18F360F2E3D4}"/>
              </a:ext>
            </a:extLst>
          </p:cNvPr>
          <p:cNvSpPr txBox="1">
            <a:spLocks/>
          </p:cNvSpPr>
          <p:nvPr/>
        </p:nvSpPr>
        <p:spPr>
          <a:xfrm>
            <a:off x="4481265" y="3175837"/>
            <a:ext cx="2411324" cy="82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Source Han Sans TC Regular" panose="020B0500000000000000" pitchFamily="34" charset="-128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Contact Us</a:t>
            </a:r>
            <a:endParaRPr kumimoji="1"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0594CC3-CB88-4B3B-BF60-FA551EC4C8AB}"/>
              </a:ext>
            </a:extLst>
          </p:cNvPr>
          <p:cNvCxnSpPr>
            <a:cxnSpLocks/>
          </p:cNvCxnSpPr>
          <p:nvPr/>
        </p:nvCxnSpPr>
        <p:spPr>
          <a:xfrm>
            <a:off x="7128712" y="2574757"/>
            <a:ext cx="0" cy="1409700"/>
          </a:xfrm>
          <a:prstGeom prst="line">
            <a:avLst/>
          </a:prstGeom>
          <a:ln w="5715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D741277-D1D6-4F01-123E-1CF3A8E1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717" y="2570497"/>
            <a:ext cx="1413960" cy="14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Base Overlay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5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CB670264-7518-6A07-64E9-101E6684C6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477899"/>
            <a:ext cx="6953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52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Lab1 – For Loop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6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86EFE074-6BEF-6F7A-88CF-4B15F7BC20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1773174"/>
            <a:ext cx="43529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Vitis HLS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7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A6479C40-D74E-F4BF-707B-389833699F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924050"/>
            <a:ext cx="71818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06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8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22E8EAB-AA9C-31DA-472F-FC5FEA525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3761" y="1380799"/>
            <a:ext cx="5841425" cy="4404249"/>
          </a:xfrm>
        </p:spPr>
      </p:pic>
    </p:spTree>
    <p:extLst>
      <p:ext uri="{BB962C8B-B14F-4D97-AF65-F5344CB8AC3E}">
        <p14:creationId xmlns:p14="http://schemas.microsoft.com/office/powerpoint/2010/main" val="58681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3519A-553F-2947-8380-4BF3F3EF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01"/>
            <a:ext cx="10515600" cy="591036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tx1"/>
                </a:solidFill>
                <a:latin typeface="+mn-lt"/>
              </a:rPr>
              <a:t>Create Project</a:t>
            </a:r>
            <a:endParaRPr lang="zh-TW" alt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頁尾版面配置區 5">
            <a:extLst>
              <a:ext uri="{FF2B5EF4-FFF2-40B4-BE49-F238E27FC236}">
                <a16:creationId xmlns:a16="http://schemas.microsoft.com/office/drawing/2014/main" id="{0D6DE852-2987-4D73-B35C-30A568ED4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zh-TW" dirty="0">
                <a:solidFill>
                  <a:schemeClr val="tx1"/>
                </a:solidFill>
                <a:latin typeface="+mn-lt"/>
              </a:rPr>
              <a:t>Copyright © 2024, E-Elements Technology Co., LTD.</a:t>
            </a:r>
            <a:endParaRPr kumimoji="1"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A9B6B1-2707-4421-8A4F-909E3DA3C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C1E4192-9531-D947-B6E2-FE2604C1C6AC}" type="slidenum">
              <a:rPr kumimoji="1" lang="zh-TW" altLang="en-US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pPr/>
              <a:t>9</a:t>
            </a:fld>
            <a:endParaRPr kumimoji="1" lang="zh-TW" altLang="en-US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0759C-96F0-61E7-1097-8E0DF022962D}"/>
              </a:ext>
            </a:extLst>
          </p:cNvPr>
          <p:cNvSpPr/>
          <p:nvPr/>
        </p:nvSpPr>
        <p:spPr>
          <a:xfrm>
            <a:off x="-2" y="1106424"/>
            <a:ext cx="12188952" cy="495300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514B8B-C469-8AC9-185D-8A5A267A7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5448" y="1384363"/>
            <a:ext cx="4298052" cy="4397121"/>
          </a:xfrm>
        </p:spPr>
      </p:pic>
    </p:spTree>
    <p:extLst>
      <p:ext uri="{BB962C8B-B14F-4D97-AF65-F5344CB8AC3E}">
        <p14:creationId xmlns:p14="http://schemas.microsoft.com/office/powerpoint/2010/main" val="402308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{A0B22234-889A-2745-AFAC-4AD4D974F426}tf10001061</Template>
  <TotalTime>3462</TotalTime>
  <Words>835</Words>
  <Application>Microsoft Office PowerPoint</Application>
  <PresentationFormat>Widescreen</PresentationFormat>
  <Paragraphs>218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微軟正黑體</vt:lpstr>
      <vt:lpstr>Arial</vt:lpstr>
      <vt:lpstr>Calibri</vt:lpstr>
      <vt:lpstr>Wingdings</vt:lpstr>
      <vt:lpstr>Office 佈景主題</vt:lpstr>
      <vt:lpstr>Basic Development Flow ZYNQ</vt:lpstr>
      <vt:lpstr>Agenda</vt:lpstr>
      <vt:lpstr>Introduce</vt:lpstr>
      <vt:lpstr>System Setup</vt:lpstr>
      <vt:lpstr>Base Overlay</vt:lpstr>
      <vt:lpstr>Lab1 – For Loop</vt:lpstr>
      <vt:lpstr>Vitis HLS</vt:lpstr>
      <vt:lpstr>Create Project</vt:lpstr>
      <vt:lpstr>Create Project</vt:lpstr>
      <vt:lpstr>Import Source code</vt:lpstr>
      <vt:lpstr>Import Source code</vt:lpstr>
      <vt:lpstr>Solution Configuration</vt:lpstr>
      <vt:lpstr>Source Code</vt:lpstr>
      <vt:lpstr>Run C Simulation</vt:lpstr>
      <vt:lpstr>Run C Synthesis</vt:lpstr>
      <vt:lpstr>Export RTL</vt:lpstr>
      <vt:lpstr>IP Information</vt:lpstr>
      <vt:lpstr>IP Information</vt:lpstr>
      <vt:lpstr>Vivado Design Suite</vt:lpstr>
      <vt:lpstr>Create Project</vt:lpstr>
      <vt:lpstr>Create Project</vt:lpstr>
      <vt:lpstr>Import Custom IP</vt:lpstr>
      <vt:lpstr>Create Block Design</vt:lpstr>
      <vt:lpstr>Add IP</vt:lpstr>
      <vt:lpstr>Connect/Validation IP</vt:lpstr>
      <vt:lpstr>Create HDL Wrapper</vt:lpstr>
      <vt:lpstr>Generate Bitstream</vt:lpstr>
      <vt:lpstr>Jupyter NoteBook</vt:lpstr>
      <vt:lpstr>Burn the boot SD card</vt:lpstr>
      <vt:lpstr>Setup Development Board</vt:lpstr>
      <vt:lpstr>Import hwh, bit, test code</vt:lpstr>
      <vt:lpstr>Run the design</vt:lpstr>
      <vt:lpstr>Lab2 – GPIO led control</vt:lpstr>
      <vt:lpstr>Vivado Design Suite</vt:lpstr>
      <vt:lpstr>AXI GPIO (2.0)</vt:lpstr>
      <vt:lpstr>Connect/Validation IP</vt:lpstr>
      <vt:lpstr>Export Hardware</vt:lpstr>
      <vt:lpstr>Xilinx Vitis</vt:lpstr>
      <vt:lpstr>Create Workspace</vt:lpstr>
      <vt:lpstr>Create Platform Project</vt:lpstr>
      <vt:lpstr>Create Application Project</vt:lpstr>
      <vt:lpstr>Create Application Project</vt:lpstr>
      <vt:lpstr>Build All Project</vt:lpstr>
      <vt:lpstr>Run the Demo</vt:lpstr>
      <vt:lpstr>聯絡我們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Jyun Teng Huang</cp:lastModifiedBy>
  <cp:revision>100</cp:revision>
  <dcterms:created xsi:type="dcterms:W3CDTF">2021-05-21T02:32:57Z</dcterms:created>
  <dcterms:modified xsi:type="dcterms:W3CDTF">2024-04-16T01:42:02Z</dcterms:modified>
</cp:coreProperties>
</file>